
<file path=[Content_Types].xml><?xml version="1.0" encoding="utf-8"?>
<Types xmlns="http://schemas.openxmlformats.org/package/2006/content-types"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43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>
</file>

<file path=ppt/media/image2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1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— Иван Арсентьев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i="1"/>
            </a:lvl1pPr>
          </a:lstStyle>
          <a:p>
            <a:r>
              <a:t>— Иван Арсентьев</a:t>
            </a:r>
          </a:p>
        </p:txBody>
      </p:sp>
      <p:sp>
        <p:nvSpPr>
          <p:cNvPr id="94" name="«Место ввода цитаты»."/>
          <p:cNvSpPr txBox="1">
            <a:spLocks noGrp="1"/>
          </p:cNvSpPr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«Место ввода цитаты».</a:t>
            </a:r>
          </a:p>
        </p:txBody>
      </p:sp>
      <p:sp>
        <p:nvSpPr>
          <p:cNvPr id="9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Изображение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Изображение"/>
          <p:cNvSpPr>
            <a:spLocks noGrp="1"/>
          </p:cNvSpPr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Текст заголовка</a:t>
            </a:r>
          </a:p>
        </p:txBody>
      </p:sp>
      <p:sp>
        <p:nvSpPr>
          <p:cNvPr id="22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3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3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Изображение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Текст заголовка</a:t>
            </a:r>
          </a:p>
        </p:txBody>
      </p:sp>
      <p:sp>
        <p:nvSpPr>
          <p:cNvPr id="40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1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4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57" name="Уровень текста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8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Изображение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7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8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Фото — 3 шт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Изображение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Изображение"/>
          <p:cNvSpPr>
            <a:spLocks noGrp="1"/>
          </p:cNvSpPr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Изображение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3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consultant.ru/document/cons_doc_LAW_203183/9c8a6ace82aa3081b98dc77f9e48bb67a358b881/" TargetMode="External"/><Relationship Id="rId13" Type="http://schemas.openxmlformats.org/officeDocument/2006/relationships/hyperlink" Target="http://www.consultant.ru/document/cons_doc_LAW_203183/13a35345e193e1c56ac04574c9e414b69d4765fe/" TargetMode="External"/><Relationship Id="rId18" Type="http://schemas.openxmlformats.org/officeDocument/2006/relationships/hyperlink" Target="http://www.consultant.ru/document/cons_doc_LAW_203183/6285561565f7b8cbdf79dd2bdacf70667bab0293/" TargetMode="External"/><Relationship Id="rId3" Type="http://schemas.openxmlformats.org/officeDocument/2006/relationships/hyperlink" Target="http://www.consultant.ru/document/cons_doc_LAW_203183/0da90572bab50dc2c6f4052d51ccae1984b0fdf1/" TargetMode="External"/><Relationship Id="rId21" Type="http://schemas.openxmlformats.org/officeDocument/2006/relationships/hyperlink" Target="http://www.consultant.ru/document/cons_doc_LAW_203183/387a8680f213ac0ed10fb1a79ee43d498cf84879/" TargetMode="External"/><Relationship Id="rId7" Type="http://schemas.openxmlformats.org/officeDocument/2006/relationships/hyperlink" Target="http://www.consultant.ru/document/cons_doc_LAW_203183/53779e3d22a9dcd441a7555fed68b8b43e9fe4b0/" TargetMode="External"/><Relationship Id="rId12" Type="http://schemas.openxmlformats.org/officeDocument/2006/relationships/hyperlink" Target="http://www.consultant.ru/document/cons_doc_LAW_203183/41b30daa269976581f4ba4df5333da3dea114b6b/" TargetMode="External"/><Relationship Id="rId17" Type="http://schemas.openxmlformats.org/officeDocument/2006/relationships/hyperlink" Target="http://www.consultant.ru/document/cons_doc_LAW_203183/d8a0d9bf8aeb31c2a0bc4528b1062edaa3616af2/" TargetMode="External"/><Relationship Id="rId2" Type="http://schemas.openxmlformats.org/officeDocument/2006/relationships/hyperlink" Target="http://www.consultant.ru/document/cons_doc_LAW_203183/c8225e75e90487dfee4a78d961f0c36110024429/" TargetMode="External"/><Relationship Id="rId16" Type="http://schemas.openxmlformats.org/officeDocument/2006/relationships/hyperlink" Target="http://www.consultant.ru/document/cons_doc_LAW_203183/aff7417a791eb164e5715057896bb1fd955e5efa/" TargetMode="External"/><Relationship Id="rId20" Type="http://schemas.openxmlformats.org/officeDocument/2006/relationships/hyperlink" Target="http://www.consultant.ru/document/cons_doc_LAW_203183/d78525295b1c2772061a1d6effa214d8fc37ba2c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consultant.ru/document/cons_doc_LAW_203183/9b26dff30a32b09657cdbed5f3da090c3757f734/" TargetMode="External"/><Relationship Id="rId11" Type="http://schemas.openxmlformats.org/officeDocument/2006/relationships/hyperlink" Target="http://www.consultant.ru/document/cons_doc_LAW_203183/564ecbba08d040a7f40b0431ddb5f5ee7cd52b6e/" TargetMode="External"/><Relationship Id="rId5" Type="http://schemas.openxmlformats.org/officeDocument/2006/relationships/hyperlink" Target="http://www.consultant.ru/document/cons_doc_LAW_203183/0fd0f848a4e38df735ceeebbd93a62dcad5410d8/" TargetMode="External"/><Relationship Id="rId15" Type="http://schemas.openxmlformats.org/officeDocument/2006/relationships/hyperlink" Target="http://www.consultant.ru/document/cons_doc_LAW_203183/3f530b3afd56970d0bf0a62cda675eb4a2587d6f/" TargetMode="External"/><Relationship Id="rId10" Type="http://schemas.openxmlformats.org/officeDocument/2006/relationships/hyperlink" Target="http://www.consultant.ru/document/cons_doc_LAW_203183/597a2d64e771156c1e82612fae32fb1e765e42ff/" TargetMode="External"/><Relationship Id="rId19" Type="http://schemas.openxmlformats.org/officeDocument/2006/relationships/hyperlink" Target="http://www.consultant.ru/document/cons_doc_LAW_203183/2a27396f2c52fca6f5462432c37a269434880aea/" TargetMode="External"/><Relationship Id="rId4" Type="http://schemas.openxmlformats.org/officeDocument/2006/relationships/hyperlink" Target="http://www.consultant.ru/document/cons_doc_LAW_203183/9618e49bf65d1d82493b7767305304129b6897ff/" TargetMode="External"/><Relationship Id="rId9" Type="http://schemas.openxmlformats.org/officeDocument/2006/relationships/hyperlink" Target="http://www.consultant.ru/document/cons_doc_LAW_203183/01f9970504e5e777b7abc3b91aa2d3c0f2dcd2fd/" TargetMode="External"/><Relationship Id="rId14" Type="http://schemas.openxmlformats.org/officeDocument/2006/relationships/hyperlink" Target="http://www.consultant.ru/document/cons_doc_LAW_203183/213c1dda871350b1918e0106c35df3c9257e0797/" TargetMode="External"/><Relationship Id="rId22" Type="http://schemas.openxmlformats.org/officeDocument/2006/relationships/hyperlink" Target="http://www.consultant.ru/document/cons_doc_LAW_203183/7342ae6a519b2ff3f2d7db55255faeb2023eb43e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Изучить Постановление Главного государственного санитарного врача РФ от 21.06.2016 N 81 &quot;Об утверждении СанПиН 2.2.4.3359-16 &quot;Санитарно-эпидемиологические требования к физическим факторам на рабочих местах&quot; (вместе с &quot;СанПиН 2.2.4.3359-16. Санитарно-эпидемиологические правила и нормативы...&quot;) (Зарегистрировано в Минюсте России 08.08.2016 N 43153)"/>
          <p:cNvSpPr txBox="1">
            <a:spLocks noGrp="1"/>
          </p:cNvSpPr>
          <p:nvPr>
            <p:ph type="ctrTitle"/>
          </p:nvPr>
        </p:nvSpPr>
        <p:spPr>
          <a:xfrm>
            <a:off x="1270000" y="2882900"/>
            <a:ext cx="10830372" cy="4546600"/>
          </a:xfrm>
          <a:prstGeom prst="rect">
            <a:avLst/>
          </a:prstGeom>
        </p:spPr>
        <p:txBody>
          <a:bodyPr/>
          <a:lstStyle>
            <a:lvl1pPr defTabSz="233679">
              <a:defRPr sz="3200"/>
            </a:lvl1pPr>
          </a:lstStyle>
          <a:p>
            <a:r>
              <a:rPr dirty="0" err="1"/>
              <a:t>Изучить</a:t>
            </a:r>
            <a:r>
              <a:rPr dirty="0"/>
              <a:t> </a:t>
            </a:r>
            <a:r>
              <a:rPr dirty="0" err="1"/>
              <a:t>Постановление</a:t>
            </a:r>
            <a:r>
              <a:rPr dirty="0"/>
              <a:t> </a:t>
            </a:r>
            <a:r>
              <a:rPr dirty="0" err="1"/>
              <a:t>Главного</a:t>
            </a:r>
            <a:r>
              <a:rPr dirty="0"/>
              <a:t> </a:t>
            </a:r>
            <a:r>
              <a:rPr dirty="0" err="1"/>
              <a:t>государственного</a:t>
            </a:r>
            <a:r>
              <a:rPr dirty="0"/>
              <a:t> </a:t>
            </a:r>
            <a:r>
              <a:rPr dirty="0" err="1"/>
              <a:t>санитарного</a:t>
            </a:r>
            <a:r>
              <a:rPr dirty="0"/>
              <a:t> </a:t>
            </a:r>
            <a:r>
              <a:rPr dirty="0" err="1"/>
              <a:t>врача</a:t>
            </a:r>
            <a:r>
              <a:rPr dirty="0"/>
              <a:t> РФ </a:t>
            </a:r>
            <a:r>
              <a:rPr dirty="0" err="1"/>
              <a:t>от</a:t>
            </a:r>
            <a:r>
              <a:rPr dirty="0"/>
              <a:t> 21.06.2016 N 81 "</a:t>
            </a:r>
            <a:r>
              <a:rPr dirty="0" err="1"/>
              <a:t>Об</a:t>
            </a:r>
            <a:r>
              <a:rPr dirty="0"/>
              <a:t> </a:t>
            </a:r>
            <a:r>
              <a:rPr dirty="0" err="1"/>
              <a:t>утверждении</a:t>
            </a:r>
            <a:r>
              <a:rPr dirty="0"/>
              <a:t> </a:t>
            </a:r>
            <a:r>
              <a:rPr dirty="0" err="1"/>
              <a:t>СанПиН</a:t>
            </a:r>
            <a:r>
              <a:rPr dirty="0"/>
              <a:t> 2.2.4.3359-16 "</a:t>
            </a:r>
            <a:r>
              <a:rPr dirty="0" err="1"/>
              <a:t>Санитарно-эпидемиологические</a:t>
            </a:r>
            <a:r>
              <a:rPr dirty="0"/>
              <a:t> </a:t>
            </a:r>
            <a:r>
              <a:rPr dirty="0" err="1"/>
              <a:t>требования</a:t>
            </a:r>
            <a:r>
              <a:rPr dirty="0"/>
              <a:t> к </a:t>
            </a:r>
            <a:r>
              <a:rPr dirty="0" err="1"/>
              <a:t>физическим</a:t>
            </a:r>
            <a:r>
              <a:rPr dirty="0"/>
              <a:t> </a:t>
            </a:r>
            <a:r>
              <a:rPr dirty="0" err="1"/>
              <a:t>факторам</a:t>
            </a:r>
            <a:r>
              <a:rPr dirty="0"/>
              <a:t> </a:t>
            </a:r>
            <a:r>
              <a:rPr dirty="0" err="1"/>
              <a:t>на</a:t>
            </a:r>
            <a:r>
              <a:rPr dirty="0"/>
              <a:t> </a:t>
            </a:r>
            <a:r>
              <a:rPr dirty="0" err="1"/>
              <a:t>рабочих</a:t>
            </a:r>
            <a:r>
              <a:rPr dirty="0"/>
              <a:t> </a:t>
            </a:r>
            <a:r>
              <a:rPr dirty="0" err="1"/>
              <a:t>местах</a:t>
            </a:r>
            <a:r>
              <a:rPr dirty="0"/>
              <a:t>" (</a:t>
            </a:r>
            <a:r>
              <a:rPr dirty="0" err="1"/>
              <a:t>вместе</a:t>
            </a:r>
            <a:r>
              <a:rPr dirty="0"/>
              <a:t> с "</a:t>
            </a:r>
            <a:r>
              <a:rPr dirty="0" err="1"/>
              <a:t>СанПиН</a:t>
            </a:r>
            <a:r>
              <a:rPr dirty="0"/>
              <a:t> 2.2.4.3359-16. </a:t>
            </a:r>
            <a:r>
              <a:rPr dirty="0" err="1"/>
              <a:t>Санитарно-эпидемиологические</a:t>
            </a:r>
            <a:r>
              <a:rPr dirty="0"/>
              <a:t> </a:t>
            </a:r>
            <a:r>
              <a:rPr dirty="0" err="1"/>
              <a:t>правила</a:t>
            </a:r>
            <a:r>
              <a:rPr dirty="0"/>
              <a:t> и </a:t>
            </a:r>
            <a:r>
              <a:rPr dirty="0" err="1"/>
              <a:t>нормативы</a:t>
            </a:r>
            <a:r>
              <a:rPr dirty="0"/>
              <a:t>...") (</a:t>
            </a:r>
            <a:r>
              <a:rPr dirty="0" err="1"/>
              <a:t>Зарегистрировано</a:t>
            </a:r>
            <a:r>
              <a:rPr dirty="0"/>
              <a:t> в </a:t>
            </a:r>
            <a:r>
              <a:rPr dirty="0" err="1"/>
              <a:t>Минюсте</a:t>
            </a:r>
            <a:r>
              <a:rPr dirty="0"/>
              <a:t> </a:t>
            </a:r>
            <a:r>
              <a:rPr dirty="0" err="1"/>
              <a:t>России</a:t>
            </a:r>
            <a:r>
              <a:rPr dirty="0"/>
              <a:t> 08.08.2016 N 43153)</a:t>
            </a:r>
          </a:p>
        </p:txBody>
      </p:sp>
      <p:sp>
        <p:nvSpPr>
          <p:cNvPr id="120" name="Задание"/>
          <p:cNvSpPr txBox="1">
            <a:spLocks noGrp="1"/>
          </p:cNvSpPr>
          <p:nvPr>
            <p:ph type="subTitle" sz="quarter" idx="1"/>
          </p:nvPr>
        </p:nvSpPr>
        <p:spPr>
          <a:xfrm>
            <a:off x="1181100" y="8890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6700" b="1"/>
            </a:lvl1pPr>
          </a:lstStyle>
          <a:p>
            <a:r>
              <a:t>Задание</a:t>
            </a:r>
          </a:p>
        </p:txBody>
      </p:sp>
      <p:sp>
        <p:nvSpPr>
          <p:cNvPr id="121" name="Соколов-Ширшов П.В."/>
          <p:cNvSpPr txBox="1"/>
          <p:nvPr/>
        </p:nvSpPr>
        <p:spPr>
          <a:xfrm>
            <a:off x="4521890" y="8615938"/>
            <a:ext cx="3961021" cy="471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ru-RU" dirty="0"/>
              <a:t>Выполнил: Филатов И.А.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ФЕДЕРАЛЬНАЯ СЛУЖБА ПО НАДЗОРУ В СФЕРЕ ЗАЩИТЫ ПРАВ ПОТРЕБИТЕЛЕЙ И БЛАГОПОЛУЧИЯ ЧЕЛОВЕКА…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5186611"/>
          </a:xfrm>
          <a:prstGeom prst="rect">
            <a:avLst/>
          </a:prstGeom>
        </p:spPr>
        <p:txBody>
          <a:bodyPr/>
          <a:lstStyle/>
          <a:p>
            <a:pPr defTabSz="233679">
              <a:defRPr sz="3200"/>
            </a:pPr>
            <a:r>
              <a:t>ФЕДЕРАЛЬНАЯ СЛУЖБА ПО НАДЗОРУ В СФЕРЕ ЗАЩИТЫ ПРАВ ПОТРЕБИТЕЛЕЙ И БЛАГОПОЛУЧИЯ ЧЕЛОВЕКА </a:t>
            </a:r>
          </a:p>
          <a:p>
            <a:pPr defTabSz="233679">
              <a:defRPr sz="3200"/>
            </a:pPr>
            <a:r>
              <a:t>ГЛАВНЫЙ ГОСУДАРСТВЕННЫЙ САНИТАРНЫЙ ВРАЧ РОССИЙСКОЙ ФЕДЕРАЦИИ </a:t>
            </a:r>
          </a:p>
          <a:p>
            <a:pPr defTabSz="233679">
              <a:defRPr sz="3200"/>
            </a:pPr>
            <a:r>
              <a:t>ПОСТАНОВЛЕНИЕ от 21 июня 2016 г. N 81 </a:t>
            </a:r>
          </a:p>
          <a:p>
            <a:pPr defTabSz="233679">
              <a:defRPr sz="3200"/>
            </a:pPr>
            <a:r>
              <a:t>ОБ УТВЕРЖДЕНИИ САНПИН 2.2.4.3359-16 "САНИТАРНО-ЭПИДЕМИОЛОГИЧЕСКИЕ ТРЕБОВАНИЯ К ФИЗИЧЕСКИМ</a:t>
            </a:r>
            <a:br/>
            <a:r>
              <a:t>ФАКТОРАМ НА РАБОЧИХ МЕСТАХ" </a:t>
            </a:r>
          </a:p>
        </p:txBody>
      </p:sp>
      <p:pic>
        <p:nvPicPr>
          <p:cNvPr id="124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86350" y="5467350"/>
            <a:ext cx="2832100" cy="4064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Основные положения: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60831">
              <a:defRPr sz="7679"/>
            </a:lvl1pPr>
          </a:lstStyle>
          <a:p>
            <a:r>
              <a:t>Основные положения:</a:t>
            </a:r>
          </a:p>
        </p:txBody>
      </p:sp>
      <p:sp>
        <p:nvSpPr>
          <p:cNvPr id="127" name="1. Утвердить санитарно-эпидемиологические правила и нормативы СанПиН 2.2.4.3359-16…"/>
          <p:cNvSpPr txBox="1"/>
          <p:nvPr/>
        </p:nvSpPr>
        <p:spPr>
          <a:xfrm>
            <a:off x="448005" y="4773117"/>
            <a:ext cx="12108790" cy="19345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b="0"/>
            </a:pPr>
            <a:r>
              <a:t>1. Утвердить санитарно-эпидемиологические правила и нормативы СанПиН 2.2.4.3359-16</a:t>
            </a:r>
          </a:p>
          <a:p>
            <a:pPr algn="l">
              <a:defRPr b="0"/>
            </a:pPr>
            <a:r>
              <a:t>"Санитарно-эпидемиологические требования к физическим факторам на рабочих местах" (приложение).</a:t>
            </a:r>
          </a:p>
          <a:p>
            <a:pPr algn="l">
              <a:defRPr b="0"/>
            </a:pPr>
            <a:r>
              <a:t>естах" с 1 января 2017 года.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2. Признать утратившими силу с 1 января 2017 года:…"/>
          <p:cNvSpPr txBox="1"/>
          <p:nvPr/>
        </p:nvSpPr>
        <p:spPr>
          <a:xfrm>
            <a:off x="808988" y="963117"/>
            <a:ext cx="11386825" cy="7827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b="0"/>
            </a:pPr>
            <a:endParaRPr/>
          </a:p>
          <a:p>
            <a:pPr algn="l">
              <a:defRPr b="0"/>
            </a:pPr>
            <a:r>
              <a:t>2. Признать утратившими силу с 1 января 2017 года:</a:t>
            </a:r>
          </a:p>
          <a:p>
            <a:pPr algn="l">
              <a:defRPr b="0"/>
            </a:pPr>
            <a:r>
              <a:t>- санитарно-эпидемиологические правила и нормативы СанПиН 2.2.4.1191-03 "Электромагнитные поля в производственных условиях", утвержденные постановлением Главного государственного санитарного врача Российской Федерации от 19.02.2003 N 10 (зарегистрировано Министерством юстиции Российской Федерации 04.03.2003, регистрационный номер 4249);</a:t>
            </a:r>
          </a:p>
          <a:p>
            <a:pPr algn="l">
              <a:defRPr b="0"/>
            </a:pPr>
            <a:r>
              <a:t>- санитарно-эпидемиологические правила и нормативы СанПиН 2.1.8/2.2.4.2490-09 "Изменения N 1 к СанПиН 2.2.4.1191-03 "Электромагнитные поля в производственных условиях", утвержденные постановлением Главного государственного санитарного врача Российской Федерации от 02.03.2009 N 13 (зарегистрировано Министерством юстиции Российской Федерации 09.04.2009, регистрационный номер 13725);</a:t>
            </a:r>
          </a:p>
          <a:p>
            <a:pPr algn="l">
              <a:defRPr b="0"/>
            </a:pPr>
            <a:r>
              <a:t>- приложение 3 к санитарно-эпидемиологическим правилам и нормативам СанПиН 2.2.2/2.4.1340- 03 "Гигиенические требования к персональным электронно-вычислительным машинам и организации работы", утвержденным постановлением Главного государственного санитарного врача Российской Федерации от 03.06.2003 N 118 (зарегистрировано Министерством юстиции Российской Федерации 10.06.2003, регистрационный номер 4673).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3. Ввести в действие санитарно-эпидемиологические правила и нормативы СанПиН 2.2.4.3359-16 &quot;Санитарно-эпидемиологические требования к физическим факторам на рабочих местах&quot; с 1 января 2017 года."/>
          <p:cNvSpPr txBox="1"/>
          <p:nvPr/>
        </p:nvSpPr>
        <p:spPr>
          <a:xfrm>
            <a:off x="965967" y="4277817"/>
            <a:ext cx="11072867" cy="1197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b="0"/>
            </a:lvl1pPr>
          </a:lstStyle>
          <a:p>
            <a:r>
              <a:t>3. Ввести в действие санитарно-эпидемиологические правила и нормативы СанПиН 2.2.4.3359-16 "Санитарно-эпидемиологические требования к физическим факторам на рабочих местах" с 1 января 2017 года.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Санитарно-эпидемиологические правила и нормативы СанПиН 2.2.4.3359-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21310">
              <a:defRPr sz="4400"/>
            </a:lvl1pPr>
          </a:lstStyle>
          <a:p>
            <a:r>
              <a:t>Санитарно-эпидемиологические правила и нормативы СанПиН 2.2.4.3359-16 </a:t>
            </a:r>
          </a:p>
        </p:txBody>
      </p:sp>
      <p:sp>
        <p:nvSpPr>
          <p:cNvPr id="134" name="ПЛАН"/>
          <p:cNvSpPr txBox="1"/>
          <p:nvPr/>
        </p:nvSpPr>
        <p:spPr>
          <a:xfrm>
            <a:off x="5597867" y="2624672"/>
            <a:ext cx="1809066" cy="795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r>
              <a:t>ПЛАН</a:t>
            </a:r>
          </a:p>
        </p:txBody>
      </p:sp>
      <p:pic>
        <p:nvPicPr>
          <p:cNvPr id="135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92997" y="3632200"/>
            <a:ext cx="4018806" cy="57606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I. ОБЩИЕ ПОЛОЖЕНИЯ И ОБЛАСТЬ ПРИМЕНЕНИЯ…"/>
          <p:cNvSpPr txBox="1"/>
          <p:nvPr/>
        </p:nvSpPr>
        <p:spPr>
          <a:xfrm>
            <a:off x="651065" y="736600"/>
            <a:ext cx="11711742" cy="828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52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I. ОБЩИЕ ПОЛОЖЕНИЯ И ОБЛАСТЬ ПРИМЕНЕНИЯ </a:t>
            </a:r>
            <a:endParaRPr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algn="l" defTabSz="457200">
              <a:lnSpc>
                <a:spcPts val="52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II. МИКРОКЛИМАТ НА РАБОЧИХ МЕСТАХ</a:t>
            </a:r>
            <a:br/>
            <a:r>
              <a:t>2.1. Общие положения</a:t>
            </a:r>
            <a:br/>
            <a:r>
              <a:t>2.2. Нормируемые показатели и параметры</a:t>
            </a:r>
            <a:br/>
            <a:r>
              <a:t>2.3. Требования к организации контроля и методам измерения параметров </a:t>
            </a:r>
            <a:endParaRPr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algn="l" defTabSz="457200">
              <a:lnSpc>
                <a:spcPts val="52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III. ШУМ НА РАБОЧИХ МЕСТАХ</a:t>
            </a:r>
            <a:br/>
            <a:r>
              <a:t>3.1. Общие положения</a:t>
            </a:r>
            <a:br/>
            <a:r>
              <a:t>3.2. Нормируемые показатели и параметры</a:t>
            </a:r>
            <a:br/>
            <a:r>
              <a:t>3.3. Требования к организации контроля и методам измерения параметров </a:t>
            </a:r>
            <a:endParaRPr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algn="l" defTabSz="457200">
              <a:lnSpc>
                <a:spcPts val="52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IV. ВИБРАЦИЯ НА РАБОЧИХ МЕСТАХ</a:t>
            </a:r>
            <a:br/>
            <a:r>
              <a:t>4.1. Общие положения</a:t>
            </a:r>
            <a:br/>
            <a:r>
              <a:t>4.2. Нормируемые показатели и параметры</a:t>
            </a:r>
            <a:br/>
            <a:r>
              <a:t>4.3. Требования к организации контроля и методам измерения параметров </a:t>
            </a:r>
            <a:endParaRPr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algn="l" defTabSz="457200">
              <a:lnSpc>
                <a:spcPts val="5200"/>
              </a:lnSpc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V. ИНФРАЗВУК НА РАБОЧИХ МЕСТАХ</a:t>
            </a:r>
            <a:br/>
            <a:r>
              <a:t>5.1. Общие положения</a:t>
            </a:r>
            <a:br/>
            <a:r>
              <a:t>5.2. Нормируемые показатели и параметры</a:t>
            </a:r>
            <a:br/>
            <a:r>
              <a:t>5.3. Требования к организации контроля и методам измерения параметров </a:t>
            </a:r>
          </a:p>
          <a:p>
            <a:pPr algn="l" defTabSz="457200">
              <a:lnSpc>
                <a:spcPts val="4500"/>
              </a:lnSpc>
              <a:spcBef>
                <a:spcPts val="3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5.4. Санитарно-эпидемиологические требования к защите от инфразвука </a:t>
            </a:r>
          </a:p>
          <a:p>
            <a:pPr algn="l" defTabSz="457200">
              <a:lnSpc>
                <a:spcPts val="5200"/>
              </a:lnSpc>
              <a:spcBef>
                <a:spcPts val="1200"/>
              </a:spcBef>
              <a:defRPr sz="25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</a:t>
            </a:r>
            <a:endParaRPr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5.4. Санитарно-эпидемиологические требования к защите от инфразвука…"/>
          <p:cNvSpPr txBox="1"/>
          <p:nvPr/>
        </p:nvSpPr>
        <p:spPr>
          <a:xfrm>
            <a:off x="601073" y="334493"/>
            <a:ext cx="11802654" cy="90846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46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5.4. Санитарно-эпидемиологические требования к защите от инфразвука </a:t>
            </a:r>
          </a:p>
          <a:p>
            <a:pPr algn="l" defTabSz="457200">
              <a:lnSpc>
                <a:spcPts val="46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VI. ВОЗДУШНЫЙ И КОНТАКТНЫЙ УЛЬТРАЗВУК НА РАБОЧИХ МЕСТАХ 6.1. Общие положения</a:t>
            </a:r>
            <a:br/>
            <a:r>
              <a:t>6.2. Нормируемые показатели и параметры</a:t>
            </a:r>
            <a:br/>
            <a:r>
              <a:t>6.3. Требования к организации контроля и методам </a:t>
            </a:r>
          </a:p>
          <a:p>
            <a:pPr algn="l" defTabSz="457200">
              <a:lnSpc>
                <a:spcPts val="46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измерения параметров</a:t>
            </a:r>
            <a:br/>
            <a:r>
              <a:t>6.4. Требования по ограничению неблагоприятного влияния ультразвука на рабочих местах </a:t>
            </a:r>
          </a:p>
          <a:p>
            <a:pPr algn="l" defTabSz="457200">
              <a:lnSpc>
                <a:spcPts val="46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VII. ЭЛЕКТРИЧЕСКИЕ, МАГНИТНЫЕ, ЭЛЕКТРОМАГНИТНЫЕ ПОЛЯ НА РАБОЧИХ МЕСТАХ</a:t>
            </a:r>
            <a:br/>
            <a:r>
              <a:t>7.1. Общие положения</a:t>
            </a:r>
            <a:br/>
            <a:r>
              <a:t>7.2. Нормируемые показатели и параметры </a:t>
            </a:r>
          </a:p>
          <a:p>
            <a:pPr algn="l" defTabSz="457200">
              <a:lnSpc>
                <a:spcPts val="46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7.3 Требования к организации контроля и методам измерения параметров </a:t>
            </a:r>
          </a:p>
          <a:p>
            <a:pPr algn="l" defTabSz="457200">
              <a:lnSpc>
                <a:spcPts val="46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VIII. ЛАЗЕРНОЕ ИЗЛУЧЕНИЕ НА РАБОЧИХ МЕСТАХ 8.1. Общие положения</a:t>
            </a:r>
            <a:br/>
            <a:r>
              <a:t>8.2. Нормируемые показатели и параметры</a:t>
            </a:r>
            <a:br/>
            <a:r>
              <a:t>8.3. Требования к организации контроля и методам измерения параметров </a:t>
            </a:r>
          </a:p>
          <a:p>
            <a:pPr algn="l" defTabSz="457200">
              <a:lnSpc>
                <a:spcPts val="46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8.4. Санитарно-эпидемиологические требования</a:t>
            </a:r>
            <a:br/>
            <a:r>
              <a:t>к источникам лазерного излучения, требования к персоналу, а также к знакам и надписям </a:t>
            </a:r>
          </a:p>
          <a:p>
            <a:pPr algn="l" defTabSz="457200">
              <a:lnSpc>
                <a:spcPts val="46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IX. УЛЬТРАФИОЛЕТОВОЕ ИЗЛУЧЕНИЕ</a:t>
            </a:r>
            <a:br/>
            <a:r>
              <a:t>9.1. Общие положения</a:t>
            </a:r>
            <a:br/>
            <a:r>
              <a:t>9.2. Нормируемые показатели и параметры</a:t>
            </a:r>
            <a:br/>
            <a:r>
              <a:t>9.3. Требования к организации контроля и методам измерения параметров </a:t>
            </a:r>
          </a:p>
          <a:p>
            <a:pPr algn="l" defTabSz="457200">
              <a:lnSpc>
                <a:spcPts val="4600"/>
              </a:lnSpc>
              <a:spcBef>
                <a:spcPts val="1200"/>
              </a:spcBef>
              <a:defRPr sz="2066" b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X. ОСВЕЩЕНИЕ НА РАБОЧИХ МЕСТАХ</a:t>
            </a:r>
            <a:br/>
            <a:r>
              <a:t>10.1. Общие положения</a:t>
            </a:r>
            <a:br/>
            <a:r>
              <a:t>10.2. Нормируемые показатели и параметры освещенности</a:t>
            </a:r>
            <a:br/>
            <a:r>
              <a:t>на рабочем месте</a:t>
            </a:r>
            <a:br/>
            <a:r>
              <a:t>10.3. Требования к организации контроля и методам измерения параметров 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План приложений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План приложений</a:t>
            </a:r>
          </a:p>
        </p:txBody>
      </p:sp>
      <p:sp>
        <p:nvSpPr>
          <p:cNvPr id="142" name="Приложение 1. Характеристика отдельных категорий работ…"/>
          <p:cNvSpPr txBox="1"/>
          <p:nvPr/>
        </p:nvSpPr>
        <p:spPr>
          <a:xfrm>
            <a:off x="461639" y="2130386"/>
            <a:ext cx="12081521" cy="7220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2"/>
              </a:rPr>
              <a:t>Приложение 1. Характеристика отдельных категорий работ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3"/>
              </a:rPr>
              <a:t>Таблица П 1.1. Категории работ на основе общих энерготрат организма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4"/>
              </a:rPr>
              <a:t>Приложение 2. Алгоритм определения ТНС-индекса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5"/>
              </a:rPr>
              <a:t>Приложение 3. Продолжительность работы при температуре воздуха на рабочем месте выше или ниже допустимых величин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6"/>
              </a:rPr>
              <a:t>Таблица П 3.1. Допустимая продолжительность пребывания на рабочих местах при температуре воздуха выше допустимых величин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7"/>
              </a:rPr>
              <a:t>Таблица П 3.2. Допустимая продолжительность пребывания на рабочих местах при температуре воздуха ниже допустимых величин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8"/>
              </a:rPr>
              <a:t>Приложение 4. Санитарно-эпидемиологические требования к параметрам микроклимата в производственных помещениях, оборудованных системами искусственного охлаждения или лучистого обогрева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9"/>
              </a:rPr>
              <a:t>Таблица П 4.1. Санитарно-эпидемиологические требования к параметрам микроклимата производственных помещений, оборудованных системами лучистого обогрева, применительно к выполнению работ средней тяжести в течение 8-ми часовой рабочей смены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0"/>
              </a:rPr>
              <a:t>Приложение 5. Оценка микроклимата на рабочих местах, расположенных на открытой территории в различных климатических поясах (регионах) Российской Федерации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1"/>
              </a:rPr>
              <a:t>Таблица П 5.1. Требования к подбору комплекта СИЗ в зависимости от условий эксплуатации и степени их теплоизоляции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2"/>
              </a:rPr>
              <a:t>Таблица П 5.2. Требования к подбору головных уборов в зависимости от их теплоизоляции, применительно к различным климатическим поясам (регионам)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3"/>
              </a:rPr>
              <a:t>Таблица П 5.3. Требования к подбору обуви в зависимости от степени теплоизоляции, применительно к различным климатическим поясам (регионам)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4"/>
              </a:rPr>
              <a:t>Таблица П 5.4. Требования к подбору СИЗ рук от пониженных температур в зависимости от их теплоизоляции, применительно к различным климатическим поясам (регионам)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5"/>
              </a:rPr>
              <a:t>Приложение 6. Эквивалентные уровни звука на рабочих местах для трудовой деятельности разных категорий напряженности и тяжести, дБА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6"/>
              </a:rPr>
              <a:t>Приложение 7. Направление осей при измерениях вибрации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7"/>
              </a:rPr>
              <a:t>Приложение 8. Правила определения предельно допустимых уровней при одновременном воздействии на глаза и кожу лазерного излучения различных длин волн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8"/>
              </a:rPr>
              <a:t>Приложение 9. Требования к освещению рабочих мест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19"/>
              </a:rPr>
              <a:t>Таблица П 9.1. Требования к освещению рабочих мест на промышленных предприятиях</a:t>
            </a:r>
          </a:p>
          <a:p>
            <a:pPr marL="914400" lvl="1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20"/>
              </a:rPr>
              <a:t>Таблица П 9.2. Требования к освещению рабочих мест в помещениях общественных зданий, а также сопутствующих им производственных помещениях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21"/>
              </a:rPr>
              <a:t>Приложение 10. Группы административных районов по ресурсам светового климата</a:t>
            </a:r>
          </a:p>
          <a:p>
            <a:pPr marL="457200" indent="-317500" algn="l" defTabSz="457200">
              <a:buClr>
                <a:srgbClr val="666699"/>
              </a:buClr>
              <a:buSzPct val="145000"/>
              <a:buFont typeface="Arial"/>
              <a:buChar char="•"/>
              <a:defRPr sz="1510" b="0">
                <a:latin typeface="Arial"/>
                <a:ea typeface="Arial"/>
                <a:cs typeface="Arial"/>
                <a:sym typeface="Arial"/>
              </a:defRPr>
            </a:pPr>
            <a:r>
              <a:rPr>
                <a:hlinkClick r:id="rId22"/>
              </a:rPr>
              <a:t>Приложение 11. Нормирование и организация контроля уровня ослабления геомагнитного поля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705</Words>
  <Application>Microsoft Office PowerPoint</Application>
  <PresentationFormat>Произвольный</PresentationFormat>
  <Paragraphs>57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7" baseType="lpstr">
      <vt:lpstr>Arial</vt:lpstr>
      <vt:lpstr>Helvetica Light</vt:lpstr>
      <vt:lpstr>Helvetica Neue</vt:lpstr>
      <vt:lpstr>Helvetica Neue Light</vt:lpstr>
      <vt:lpstr>Helvetica Neue Medium</vt:lpstr>
      <vt:lpstr>Helvetica Neue Thin</vt:lpstr>
      <vt:lpstr>Times</vt:lpstr>
      <vt:lpstr>White</vt:lpstr>
      <vt:lpstr>Изучить Постановление Главного государственного санитарного врача РФ от 21.06.2016 N 81 "Об утверждении СанПиН 2.2.4.3359-16 "Санитарно-эпидемиологические требования к физическим факторам на рабочих местах" (вместе с "СанПиН 2.2.4.3359-16. Санитарно-эпидемиологические правила и нормативы...") (Зарегистрировано в Минюсте России 08.08.2016 N 43153)</vt:lpstr>
      <vt:lpstr>ФЕДЕРАЛЬНАЯ СЛУЖБА ПО НАДЗОРУ В СФЕРЕ ЗАЩИТЫ ПРАВ ПОТРЕБИТЕЛЕЙ И БЛАГОПОЛУЧИЯ ЧЕЛОВЕКА  ГЛАВНЫЙ ГОСУДАРСТВЕННЫЙ САНИТАРНЫЙ ВРАЧ РОССИЙСКОЙ ФЕДЕРАЦИИ  ПОСТАНОВЛЕНИЕ от 21 июня 2016 г. N 81  ОБ УТВЕРЖДЕНИИ САНПИН 2.2.4.3359-16 "САНИТАРНО-ЭПИДЕМИОЛОГИЧЕСКИЕ ТРЕБОВАНИЯ К ФИЗИЧЕСКИМ ФАКТОРАМ НА РАБОЧИХ МЕСТАХ" </vt:lpstr>
      <vt:lpstr>Основные положения:</vt:lpstr>
      <vt:lpstr>Презентация PowerPoint</vt:lpstr>
      <vt:lpstr>Презентация PowerPoint</vt:lpstr>
      <vt:lpstr>Санитарно-эпидемиологические правила и нормативы СанПиН 2.2.4.3359-16 </vt:lpstr>
      <vt:lpstr>Презентация PowerPoint</vt:lpstr>
      <vt:lpstr>Презентация PowerPoint</vt:lpstr>
      <vt:lpstr>План приложений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Изучить Постановление Главного государственного санитарного врача РФ от 21.06.2016 N 81 "Об утверждении СанПиН 2.2.4.3359-16 "Санитарно-эпидемиологические требования к физическим факторам на рабочих местах" (вместе с "СанПиН 2.2.4.3359-16. Санитарно-эпидемиологические правила и нормативы...") (Зарегистрировано в Минюсте России 08.08.2016 N 43153)</dc:title>
  <cp:lastModifiedBy>Ivan Filatov</cp:lastModifiedBy>
  <cp:revision>1</cp:revision>
  <dcterms:modified xsi:type="dcterms:W3CDTF">2019-02-19T08:16:45Z</dcterms:modified>
</cp:coreProperties>
</file>